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media/image4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5" r:id="rId9"/>
    <p:sldId id="266" r:id="rId10"/>
    <p:sldId id="267" r:id="rId11"/>
    <p:sldId id="268" r:id="rId12"/>
    <p:sldId id="269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1/29/2024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t>1/29/2024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t>1/29/2024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t>1/29/2024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t>1/29/2024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t>1/29/2024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t>1/29/2024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t>1/29/2024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t>1/29/2024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t>1/29/2024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t>1/29/2024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t>1/29/2024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t>1/29/2024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t>1/29/2024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t>1/29/2024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t>1/29/2024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t>1/29/2024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t>1/29/2024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69EA8F-BA64-4320-AA1C-005279ABF9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3495" y="1391508"/>
            <a:ext cx="8825658" cy="2677648"/>
          </a:xfrm>
        </p:spPr>
        <p:txBody>
          <a:bodyPr/>
          <a:lstStyle/>
          <a:p>
            <a:pPr algn="ctr"/>
            <a:r>
              <a:rPr lang="ru-RU" sz="4400" dirty="0"/>
              <a:t>Раскрытие творческого потенциала у детей старшего дошкольного возраста в процессе ознакомления с живописью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A56CDC5-17B4-40C9-AD58-C1FD450D1D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83171" y="5121936"/>
            <a:ext cx="8825658" cy="861420"/>
          </a:xfrm>
        </p:spPr>
        <p:txBody>
          <a:bodyPr/>
          <a:lstStyle/>
          <a:p>
            <a:pPr algn="r"/>
            <a:r>
              <a:rPr lang="ru-RU" dirty="0"/>
              <a:t>Подготовила: Воспитатель Трунова М.С.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5FDBB25-630B-4CE9-A3CD-02103D87D9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678" y="4069156"/>
            <a:ext cx="3710609" cy="20872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9345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A7ED83-680E-44C9-962C-FCBB18278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794" y="682119"/>
            <a:ext cx="6173499" cy="987653"/>
          </a:xfrm>
        </p:spPr>
        <p:txBody>
          <a:bodyPr/>
          <a:lstStyle/>
          <a:p>
            <a:pPr algn="ctr"/>
            <a:r>
              <a:rPr lang="ru-RU" sz="2800" dirty="0"/>
              <a:t>«Я еще ничего не могу, зато я умею учиться…»</a:t>
            </a:r>
            <a:br>
              <a:rPr lang="ru-RU" sz="2800" dirty="0"/>
            </a:br>
            <a:r>
              <a:rPr lang="ru-RU" sz="2800" dirty="0"/>
              <a:t>(Микеланджело </a:t>
            </a:r>
            <a:r>
              <a:rPr lang="ru-RU" sz="2800" dirty="0" err="1"/>
              <a:t>Буонарроти</a:t>
            </a:r>
            <a:r>
              <a:rPr lang="ru-RU" sz="2800" dirty="0"/>
              <a:t>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5621FB-ED18-4639-8B12-D1E344A0BE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430" r="739" b="8600"/>
          <a:stretch/>
        </p:blipFill>
        <p:spPr>
          <a:xfrm>
            <a:off x="550794" y="2206488"/>
            <a:ext cx="2338180" cy="40290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8ECE43A-FFB2-42CF-A4D7-B0633A93EF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211" t="36327" r="618" b="15750"/>
          <a:stretch/>
        </p:blipFill>
        <p:spPr>
          <a:xfrm>
            <a:off x="6476522" y="394254"/>
            <a:ext cx="2852902" cy="34853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59AA9F0-8923-4BAE-9DF9-BB72879D70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2512"/>
          <a:stretch/>
        </p:blipFill>
        <p:spPr>
          <a:xfrm>
            <a:off x="9594941" y="191974"/>
            <a:ext cx="2339800" cy="40290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EF8B89D-506C-45B3-8FDC-96E0DDBA8A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1659" y="3541642"/>
            <a:ext cx="6493565" cy="292210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86F12EA-072D-45DA-BC60-7DB37C82F52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305" t="4874" r="14129"/>
          <a:stretch/>
        </p:blipFill>
        <p:spPr>
          <a:xfrm>
            <a:off x="2998012" y="2756452"/>
            <a:ext cx="3914244" cy="22462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2610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39B86D-77CC-411C-AF1F-604C07E38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3736" y="761633"/>
            <a:ext cx="8761413" cy="706964"/>
          </a:xfrm>
        </p:spPr>
        <p:txBody>
          <a:bodyPr/>
          <a:lstStyle/>
          <a:p>
            <a:pPr algn="ctr"/>
            <a:r>
              <a:rPr lang="ru-RU" sz="2800" dirty="0"/>
              <a:t>Занятия с детьми проходят под душевную и вдохновляющую музыку П. И. Чайковского</a:t>
            </a:r>
          </a:p>
        </p:txBody>
      </p:sp>
      <p:pic>
        <p:nvPicPr>
          <p:cNvPr id="10" name="video-fb0e9c810d18db87ba661d784c1e1008-V">
            <a:hlinkClick r:id="" action="ppaction://media"/>
            <a:extLst>
              <a:ext uri="{FF2B5EF4-FFF2-40B4-BE49-F238E27FC236}">
                <a16:creationId xmlns:a16="http://schemas.microsoft.com/office/drawing/2014/main" id="{05795364-CA78-42B5-800C-C0176C47F5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57600" y="2160104"/>
            <a:ext cx="5128591" cy="4697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900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83"/>
    </mc:Choice>
    <mc:Fallback xmlns="">
      <p:transition spd="slow" advTm="192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8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3C14EF-BF6B-4882-920F-D624A969E2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2763" y="-163048"/>
            <a:ext cx="8825658" cy="2677648"/>
          </a:xfrm>
        </p:spPr>
        <p:txBody>
          <a:bodyPr/>
          <a:lstStyle/>
          <a:p>
            <a:pPr algn="ctr"/>
            <a:r>
              <a:rPr lang="ru-RU" dirty="0"/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8224823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D26397-08A1-4E04-8B0F-BB21A33AE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1945" y="1193402"/>
            <a:ext cx="4351025" cy="4743572"/>
          </a:xfrm>
        </p:spPr>
        <p:txBody>
          <a:bodyPr/>
          <a:lstStyle/>
          <a:p>
            <a:r>
              <a:rPr lang="ru-RU" sz="2000" i="1" dirty="0"/>
              <a:t>    - Знакомство детей с художниками, с профессией художника, орудиями его труда; </a:t>
            </a:r>
            <a:br>
              <a:rPr lang="ru-RU" sz="2000" i="1" dirty="0"/>
            </a:br>
            <a:r>
              <a:rPr lang="ru-RU" sz="2000" i="1" dirty="0"/>
              <a:t>   - Формировать умения рассматривать картину, замечая важные детали;</a:t>
            </a:r>
            <a:br>
              <a:rPr lang="ru-RU" sz="2000" i="1" dirty="0"/>
            </a:br>
            <a:r>
              <a:rPr lang="ru-RU" sz="2000" i="1" dirty="0"/>
              <a:t>   - Формировать навыки работы с материалами и инструментами;</a:t>
            </a:r>
            <a:br>
              <a:rPr lang="ru-RU" sz="2000" i="1" dirty="0"/>
            </a:br>
            <a:r>
              <a:rPr lang="ru-RU" sz="2000" i="1" dirty="0"/>
              <a:t>   - Закреплять знания о жанрах живописи (пейзаж, натюрморт, портрет)</a:t>
            </a:r>
            <a:br>
              <a:rPr lang="ru-RU" sz="2000" i="1" dirty="0"/>
            </a:br>
            <a:r>
              <a:rPr lang="ru-RU" sz="2000" i="1" dirty="0"/>
              <a:t>- Воспитывать у дошкольников чувства патриотизма и гордости за отечественные достижения и шедевры</a:t>
            </a:r>
            <a:r>
              <a:rPr lang="ru-RU" dirty="0"/>
              <a:t> </a:t>
            </a:r>
            <a:r>
              <a:rPr lang="ru-RU" sz="2000" i="1" dirty="0"/>
              <a:t>искусства.</a:t>
            </a:r>
            <a:br>
              <a:rPr lang="ru-RU" dirty="0"/>
            </a:br>
            <a:br>
              <a:rPr lang="ru-RU" sz="1600" i="1" dirty="0"/>
            </a:br>
            <a:endParaRPr lang="ru-RU" sz="1600" i="1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3D4EF8-553F-4AD9-AFF3-ADDA4F131C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62488" y="189221"/>
            <a:ext cx="3757545" cy="2283824"/>
          </a:xfrm>
        </p:spPr>
        <p:txBody>
          <a:bodyPr>
            <a:normAutofit/>
          </a:bodyPr>
          <a:lstStyle/>
          <a:p>
            <a:r>
              <a:rPr lang="ru-RU" sz="3200" dirty="0"/>
              <a:t>Задачи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11C0DEB-4946-4D21-BEEB-A1B07B2499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42398">
            <a:off x="7615027" y="2112022"/>
            <a:ext cx="3907604" cy="4186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9818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79D84A-FE4E-4797-9865-056DF34E0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Этапы знакомства детей с искусством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AFDE36-5243-4D0B-AC84-C380763583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717787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Беседы «Кто такой художник?»</a:t>
            </a:r>
          </a:p>
          <a:p>
            <a:r>
              <a:rPr lang="ru-RU" dirty="0"/>
              <a:t>Раскрытие понятия «Картинная галерея»</a:t>
            </a:r>
          </a:p>
          <a:p>
            <a:r>
              <a:rPr lang="ru-RU" dirty="0"/>
              <a:t>Разнообразие жанров живописи</a:t>
            </a:r>
          </a:p>
          <a:p>
            <a:r>
              <a:rPr lang="ru-RU" dirty="0"/>
              <a:t>Беседы о многообразии цветов палитры</a:t>
            </a:r>
          </a:p>
          <a:p>
            <a:r>
              <a:rPr lang="ru-RU" dirty="0"/>
              <a:t>Приемы смешивания красок </a:t>
            </a:r>
          </a:p>
          <a:p>
            <a:r>
              <a:rPr lang="ru-RU" dirty="0"/>
              <a:t>Беседы о чем написана картина с выделением главного в ней </a:t>
            </a:r>
          </a:p>
          <a:p>
            <a:r>
              <a:rPr lang="ru-RU" dirty="0"/>
              <a:t>Возможность самостоятельно стать маленьким художником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5D2AD0E6-C015-4258-A90E-D4456572BC3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552577" y="2749273"/>
            <a:ext cx="3961548" cy="4378691"/>
          </a:xfrm>
        </p:spPr>
      </p:pic>
    </p:spTree>
    <p:extLst>
      <p:ext uri="{BB962C8B-B14F-4D97-AF65-F5344CB8AC3E}">
        <p14:creationId xmlns:p14="http://schemas.microsoft.com/office/powerpoint/2010/main" val="4112775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E990B2-66F3-49BE-9165-E93296D3F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3093" y="708623"/>
            <a:ext cx="8761413" cy="1093673"/>
          </a:xfrm>
        </p:spPr>
        <p:txBody>
          <a:bodyPr/>
          <a:lstStyle/>
          <a:p>
            <a:pPr algn="ctr"/>
            <a:r>
              <a:rPr lang="ru-RU" dirty="0"/>
              <a:t>Волшебные краски.</a:t>
            </a:r>
            <a:br>
              <a:rPr lang="ru-RU" dirty="0"/>
            </a:br>
            <a:r>
              <a:rPr lang="ru-RU" dirty="0"/>
              <a:t>Знакомство со смешиванием цветов. Осветление и затемнение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D3ED4FF-38FE-4AE1-8FF8-50FE00F472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31" t="120" r="16957" b="1811"/>
          <a:stretch/>
        </p:blipFill>
        <p:spPr>
          <a:xfrm>
            <a:off x="1192696" y="2438768"/>
            <a:ext cx="5035826" cy="41732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7E46A8D-E501-4EB8-90D3-F292CC5E72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735" t="34589" r="376" b="22710"/>
          <a:stretch/>
        </p:blipFill>
        <p:spPr>
          <a:xfrm>
            <a:off x="6855114" y="2438768"/>
            <a:ext cx="3909392" cy="41732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171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03AD80-5DD9-4694-AC5B-E24826030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2519" y="827894"/>
            <a:ext cx="8761413" cy="706964"/>
          </a:xfrm>
        </p:spPr>
        <p:txBody>
          <a:bodyPr/>
          <a:lstStyle/>
          <a:p>
            <a:pPr algn="ctr"/>
            <a:r>
              <a:rPr lang="ru-RU" sz="2800" dirty="0"/>
              <a:t>Знакомство с натюрмортом. Рисование даров осени с натуры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044EDA8-079E-4003-A226-04AB269597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381" r="4053" b="20387"/>
          <a:stretch/>
        </p:blipFill>
        <p:spPr>
          <a:xfrm>
            <a:off x="8833415" y="2463373"/>
            <a:ext cx="2961033" cy="39250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21A20C6-D5A7-4EAD-8F30-97D1A1DA4F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335"/>
          <a:stretch/>
        </p:blipFill>
        <p:spPr>
          <a:xfrm>
            <a:off x="397552" y="2958282"/>
            <a:ext cx="4251768" cy="29352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5C22739-F4B7-4C68-9F24-EF009878D7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733" t="12072" r="105"/>
          <a:stretch/>
        </p:blipFill>
        <p:spPr>
          <a:xfrm>
            <a:off x="4856488" y="2463373"/>
            <a:ext cx="3769758" cy="39250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85939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6E8767-A2AA-4786-9799-856C35C22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Вот что у ребят получилось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6C26782-AE38-40DF-A4A7-914BA40760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35" t="6507" r="5760" b="4692"/>
          <a:stretch/>
        </p:blipFill>
        <p:spPr>
          <a:xfrm>
            <a:off x="1400282" y="2458822"/>
            <a:ext cx="9391436" cy="42186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40505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743BCC-6F4F-45BF-B0BA-BFD9B02C6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Знакомство с картиной И. Левитана «Лес зимой»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34511F8-2D0E-4162-92C4-80265ABAA0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04" t="7604"/>
          <a:stretch/>
        </p:blipFill>
        <p:spPr>
          <a:xfrm>
            <a:off x="993912" y="2723237"/>
            <a:ext cx="4866133" cy="37049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02EB87F-7DBA-418F-9303-E28A72EFE5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1955" y="2723238"/>
            <a:ext cx="5465064" cy="36576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7431687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B27A9E-12E4-4307-95CF-56D52C972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6258" y="880903"/>
            <a:ext cx="8761413" cy="706964"/>
          </a:xfrm>
        </p:spPr>
        <p:txBody>
          <a:bodyPr/>
          <a:lstStyle/>
          <a:p>
            <a:pPr algn="ctr"/>
            <a:r>
              <a:rPr lang="ru-RU" dirty="0"/>
              <a:t>Нетрадиционное рисование картины ватными палочками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C0EFF44-6B80-4B35-9A2C-466A081555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43" t="31944" r="28261"/>
          <a:stretch/>
        </p:blipFill>
        <p:spPr>
          <a:xfrm>
            <a:off x="556591" y="2123661"/>
            <a:ext cx="5216724" cy="26106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F4C25D8-70DC-4D9A-A837-0AC758BE6E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27" r="10868" b="7596"/>
          <a:stretch/>
        </p:blipFill>
        <p:spPr>
          <a:xfrm>
            <a:off x="6361044" y="2123661"/>
            <a:ext cx="5406887" cy="284805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32A33F5-32F5-4693-9CA4-7BCE150033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212" t="18132" r="9473" b="2838"/>
          <a:stretch/>
        </p:blipFill>
        <p:spPr>
          <a:xfrm>
            <a:off x="424069" y="4472888"/>
            <a:ext cx="5945593" cy="25378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E948D6D-1523-41D0-9A7C-B3507343CB8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977" r="20614" b="16347"/>
          <a:stretch/>
        </p:blipFill>
        <p:spPr>
          <a:xfrm>
            <a:off x="7222435" y="4562330"/>
            <a:ext cx="4545496" cy="235899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474375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5EBAAB-5610-4DE0-9821-BB5DDE6E9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478" y="800004"/>
            <a:ext cx="6852233" cy="706964"/>
          </a:xfrm>
        </p:spPr>
        <p:txBody>
          <a:bodyPr/>
          <a:lstStyle/>
          <a:p>
            <a:r>
              <a:rPr lang="ru-RU" dirty="0"/>
              <a:t>Знакомство с картиной В.М. Васнецова «Зимний сон»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AA0FD4C-9AE6-491B-9147-117EC66398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2711" y="3365488"/>
            <a:ext cx="4411326" cy="312321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1F69154-12AD-4B8D-89DE-22BC700F8C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126" r="10230" b="16715"/>
          <a:stretch/>
        </p:blipFill>
        <p:spPr>
          <a:xfrm>
            <a:off x="580478" y="2333442"/>
            <a:ext cx="3452522" cy="31232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C9233F8-BB22-4A53-8099-297009D4B4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2" t="20676" r="7666" b="9565"/>
          <a:stretch/>
        </p:blipFill>
        <p:spPr>
          <a:xfrm>
            <a:off x="3429150" y="3128807"/>
            <a:ext cx="3349393" cy="33599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FE5E702-7CA1-4447-951F-F3D8671D4C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2816" y="60508"/>
            <a:ext cx="3841221" cy="28929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625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вет директоров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TM02900722[[fn=Ион (конференц-зал)]]</Template>
  <TotalTime>294</TotalTime>
  <Words>225</Words>
  <Application>Microsoft Office PowerPoint</Application>
  <PresentationFormat>Широкоэкранный</PresentationFormat>
  <Paragraphs>21</Paragraphs>
  <Slides>12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Century Gothic</vt:lpstr>
      <vt:lpstr>Wingdings 3</vt:lpstr>
      <vt:lpstr>Совет директоров</vt:lpstr>
      <vt:lpstr>Раскрытие творческого потенциала у детей старшего дошкольного возраста в процессе ознакомления с живописью</vt:lpstr>
      <vt:lpstr>    - Знакомство детей с художниками, с профессией художника, орудиями его труда;     - Формировать умения рассматривать картину, замечая важные детали;    - Формировать навыки работы с материалами и инструментами;    - Закреплять знания о жанрах живописи (пейзаж, натюрморт, портрет) - Воспитывать у дошкольников чувства патриотизма и гордости за отечественные достижения и шедевры искусства.  </vt:lpstr>
      <vt:lpstr>Этапы знакомства детей с искусством</vt:lpstr>
      <vt:lpstr>Волшебные краски. Знакомство со смешиванием цветов. Осветление и затемнение</vt:lpstr>
      <vt:lpstr>Знакомство с натюрмортом. Рисование даров осени с натуры</vt:lpstr>
      <vt:lpstr>Вот что у ребят получилось </vt:lpstr>
      <vt:lpstr>Знакомство с картиной И. Левитана «Лес зимой»</vt:lpstr>
      <vt:lpstr>Нетрадиционное рисование картины ватными палочками </vt:lpstr>
      <vt:lpstr>Знакомство с картиной В.М. Васнецова «Зимний сон»</vt:lpstr>
      <vt:lpstr>«Я еще ничего не могу, зато я умею учиться…» (Микеланджело Буонарроти)</vt:lpstr>
      <vt:lpstr>Занятия с детьми проходят под душевную и вдохновляющую музыку П. И. Чайковского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Раскрытие творческого потенциала у детей старшего дошкольного возраста в процессе ознакомления с живописью</dc:title>
  <dc:creator>Марина</dc:creator>
  <cp:lastModifiedBy>Марина</cp:lastModifiedBy>
  <cp:revision>22</cp:revision>
  <dcterms:created xsi:type="dcterms:W3CDTF">2024-01-16T09:18:49Z</dcterms:created>
  <dcterms:modified xsi:type="dcterms:W3CDTF">2024-01-29T12:14:55Z</dcterms:modified>
</cp:coreProperties>
</file>